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</p:sldIdLst>
  <p:sldSz cx="12192000" cy="6858000"/>
  <p:notesSz cx="6858000" cy="9144000"/>
  <p:embeddedFontLst>
    <p:embeddedFont>
      <p:font typeface="Poppins" panose="00000500000000000000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2" roundtripDataSignature="AMtx7mgfBDiyKcnbaXfQVFKkqJyTP9K4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92E1BCB-4317-4E6C-93F1-60DA03CB2207}">
  <a:tblStyle styleId="{192E1BCB-4317-4E6C-93F1-60DA03CB220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CC95DAD-2398-4062-AB83-286A96CDD5F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gif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ffec0ad9b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g2ffec0ad9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d37183ea1e_0_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g2d37183ea1e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0c63155854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g30c63155854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0c63155854_2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g30c63155854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fa90f3fa05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g2fa90f3fa05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fa90f3fa05_0_3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g2fa90f3fa05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fa90f3fa05_0_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g2fa90f3fa05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fa90f3fa05_0_2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g2fa90f3fa05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fa90f3fa05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g2fa90f3fa0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ffec0ad9b3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g2ffec0ad9b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d37183ea1e_0_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g2d37183ea1e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d37183ea1e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3" name="Google Shape;323;g2d37183ea1e_0_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g2d37183ea1e_0_7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21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d37183ea1e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g2d37183ea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ffec0ad9b3_0_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g2ffec0ad9b3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fa90f3fa05_0_2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g2fa90f3fa05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d37183ea1e_0_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g2d37183ea1e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"/>
          <p:cNvSpPr txBox="1"/>
          <p:nvPr/>
        </p:nvSpPr>
        <p:spPr>
          <a:xfrm>
            <a:off x="709375" y="3233850"/>
            <a:ext cx="8260200" cy="13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0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PORTAFOLIO DE TÍTULO</a:t>
            </a:r>
            <a:br>
              <a:rPr lang="es-CL" sz="40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s-CL" sz="40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INGENIERÍA EN INFORMÁTICA</a:t>
            </a:r>
            <a:endParaRPr/>
          </a:p>
        </p:txBody>
      </p:sp>
      <p:sp>
        <p:nvSpPr>
          <p:cNvPr id="90" name="Google Shape;90;p2"/>
          <p:cNvSpPr/>
          <p:nvPr/>
        </p:nvSpPr>
        <p:spPr>
          <a:xfrm>
            <a:off x="821509" y="2964184"/>
            <a:ext cx="1485669" cy="176672"/>
          </a:xfrm>
          <a:prstGeom prst="rect">
            <a:avLst/>
          </a:prstGeom>
          <a:solidFill>
            <a:srgbClr val="FFB800"/>
          </a:solidFill>
          <a:ln w="12700" cap="flat" cmpd="sng">
            <a:solidFill>
              <a:srgbClr val="FFB8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2"/>
          <p:cNvSpPr txBox="1"/>
          <p:nvPr/>
        </p:nvSpPr>
        <p:spPr>
          <a:xfrm>
            <a:off x="6781800" y="5563217"/>
            <a:ext cx="51408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           Proyecto: </a:t>
            </a:r>
            <a:r>
              <a:rPr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s-CL" sz="1200" b="1">
                <a:solidFill>
                  <a:srgbClr val="202122"/>
                </a:solidFill>
                <a:highlight>
                  <a:srgbClr val="FDFDFD"/>
                </a:highlight>
              </a:rPr>
              <a:t>© </a:t>
            </a:r>
            <a:r>
              <a:rPr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Space Sync</a:t>
            </a:r>
            <a:endParaRPr sz="1200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           Alumnos: </a:t>
            </a:r>
            <a:r>
              <a:rPr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Paula Cortés Narváez  - Johan Dahlbokum Novelli.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Profesor Guía: </a:t>
            </a:r>
            <a:r>
              <a:rPr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Mariluz Rodriguez Donoso.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                   Fecha: </a:t>
            </a:r>
            <a:r>
              <a:rPr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Diciembre, 2024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Campus San Joaquín</a:t>
            </a:r>
            <a:endParaRPr/>
          </a:p>
        </p:txBody>
      </p:sp>
      <p:pic>
        <p:nvPicPr>
          <p:cNvPr id="92" name="Google Shape;92;p2"/>
          <p:cNvPicPr preferRelativeResize="0"/>
          <p:nvPr/>
        </p:nvPicPr>
        <p:blipFill rotWithShape="1">
          <a:blip r:embed="rId3">
            <a:alphaModFix/>
          </a:blip>
          <a:srcRect t="26444" b="20725"/>
          <a:stretch/>
        </p:blipFill>
        <p:spPr>
          <a:xfrm>
            <a:off x="709376" y="806231"/>
            <a:ext cx="5275299" cy="89664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"/>
          <p:cNvSpPr/>
          <p:nvPr/>
        </p:nvSpPr>
        <p:spPr>
          <a:xfrm>
            <a:off x="11623494" y="90487"/>
            <a:ext cx="483366" cy="6677026"/>
          </a:xfrm>
          <a:prstGeom prst="rightBracket">
            <a:avLst>
              <a:gd name="adj" fmla="val 0"/>
            </a:avLst>
          </a:prstGeom>
          <a:noFill/>
          <a:ln w="190500" cap="flat" cmpd="sng">
            <a:solidFill>
              <a:srgbClr val="FFB8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"/>
          <p:cNvSpPr/>
          <p:nvPr/>
        </p:nvSpPr>
        <p:spPr>
          <a:xfrm rot="10800000">
            <a:off x="85140" y="90487"/>
            <a:ext cx="483366" cy="6677026"/>
          </a:xfrm>
          <a:prstGeom prst="rightBracket">
            <a:avLst>
              <a:gd name="adj" fmla="val 0"/>
            </a:avLst>
          </a:prstGeom>
          <a:noFill/>
          <a:ln w="190500" cap="flat" cmpd="sng">
            <a:solidFill>
              <a:srgbClr val="2B7EE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ffec0ad9b3_0_0"/>
          <p:cNvSpPr/>
          <p:nvPr/>
        </p:nvSpPr>
        <p:spPr>
          <a:xfrm>
            <a:off x="6171075" y="2061300"/>
            <a:ext cx="2785500" cy="38613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g2ffec0ad9b3_0_0"/>
          <p:cNvSpPr/>
          <p:nvPr/>
        </p:nvSpPr>
        <p:spPr>
          <a:xfrm>
            <a:off x="3180375" y="2061425"/>
            <a:ext cx="2785500" cy="38613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g2ffec0ad9b3_0_0"/>
          <p:cNvSpPr/>
          <p:nvPr/>
        </p:nvSpPr>
        <p:spPr>
          <a:xfrm>
            <a:off x="192275" y="2061425"/>
            <a:ext cx="2785500" cy="38613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g2ffec0ad9b3_0_0"/>
          <p:cNvSpPr txBox="1"/>
          <p:nvPr/>
        </p:nvSpPr>
        <p:spPr>
          <a:xfrm>
            <a:off x="455025" y="964075"/>
            <a:ext cx="38397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HERRAMIENTAS</a:t>
            </a:r>
            <a:endParaRPr/>
          </a:p>
        </p:txBody>
      </p:sp>
      <p:sp>
        <p:nvSpPr>
          <p:cNvPr id="210" name="Google Shape;210;g2ffec0ad9b3_0_0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w="12700" cap="flat" cmpd="sng">
            <a:solidFill>
              <a:srgbClr val="FFB8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1" name="Google Shape;211;g2ffec0ad9b3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9874" y="2659700"/>
            <a:ext cx="2313048" cy="80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g2ffec0ad9b3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31825" y="2154075"/>
            <a:ext cx="1816950" cy="18169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13" name="Google Shape;213;g2ffec0ad9b3_0_0"/>
          <p:cNvSpPr txBox="1"/>
          <p:nvPr/>
        </p:nvSpPr>
        <p:spPr>
          <a:xfrm>
            <a:off x="149125" y="4096000"/>
            <a:ext cx="28797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7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Genera sitios estáticos rápidos con mínimo JavaScript.</a:t>
            </a:r>
            <a:br>
              <a:rPr lang="es-CL" sz="17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17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Ideal para rendimiento, SEO y es compatible con React, Vue, y más…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4" name="Google Shape;214;g2ffec0ad9b3_0_0"/>
          <p:cNvSpPr txBox="1"/>
          <p:nvPr/>
        </p:nvSpPr>
        <p:spPr>
          <a:xfrm>
            <a:off x="3180375" y="3971025"/>
            <a:ext cx="2785500" cy="17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7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Desarrollo rápido, seguridad robusta y escalabilidad.</a:t>
            </a:r>
            <a:br>
              <a:rPr lang="es-CL" sz="17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17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Permite construir aplicaciones backend seguras y eficientes sin complicaciones.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5" name="Google Shape;215;g2ffec0ad9b3_0_0"/>
          <p:cNvSpPr txBox="1"/>
          <p:nvPr/>
        </p:nvSpPr>
        <p:spPr>
          <a:xfrm>
            <a:off x="6171188" y="4057450"/>
            <a:ext cx="2785500" cy="16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7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Soporte para consultas avanzadas y alto rendimiento.</a:t>
            </a:r>
            <a:endParaRPr sz="17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Ofrece un manejo eficiente de datos y escalabilidad para aplicaciones grandes.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16" name="Google Shape;216;g2ffec0ad9b3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2725" y="2111700"/>
            <a:ext cx="1901700" cy="1901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g2ffec0ad9b3_0_0"/>
          <p:cNvSpPr txBox="1"/>
          <p:nvPr/>
        </p:nvSpPr>
        <p:spPr>
          <a:xfrm>
            <a:off x="11427700" y="6180900"/>
            <a:ext cx="820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07</a:t>
            </a:r>
            <a:endParaRPr/>
          </a:p>
        </p:txBody>
      </p:sp>
      <p:sp>
        <p:nvSpPr>
          <p:cNvPr id="218" name="Google Shape;218;g2ffec0ad9b3_0_0"/>
          <p:cNvSpPr/>
          <p:nvPr/>
        </p:nvSpPr>
        <p:spPr>
          <a:xfrm>
            <a:off x="9114725" y="2061300"/>
            <a:ext cx="2785500" cy="38613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9" name="Google Shape;219;g2ffec0ad9b3_0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354725" y="2226125"/>
            <a:ext cx="2381000" cy="1491850"/>
          </a:xfrm>
          <a:prstGeom prst="rect">
            <a:avLst/>
          </a:prstGeom>
          <a:noFill/>
          <a:ln>
            <a:noFill/>
          </a:ln>
          <a:effectLst>
            <a:outerShdw blurRad="57150" dist="571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20" name="Google Shape;220;g2ffec0ad9b3_0_0"/>
          <p:cNvSpPr txBox="1"/>
          <p:nvPr/>
        </p:nvSpPr>
        <p:spPr>
          <a:xfrm>
            <a:off x="9002375" y="4011248"/>
            <a:ext cx="3010200" cy="17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 sz="17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Es una nube segura y escalable para alojar aplicaciones web y Bases de datos.</a:t>
            </a:r>
            <a:endParaRPr sz="17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Tiene una alta disponibilidad y </a:t>
            </a:r>
            <a:b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rendimiento con herramientas</a:t>
            </a:r>
            <a:b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avanzadas de gestión.</a:t>
            </a:r>
            <a:endParaRPr sz="17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21" name="Google Shape;221;g2ffec0ad9b3_0_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d37183ea1e_0_42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w="12700" cap="flat" cmpd="sng">
            <a:solidFill>
              <a:srgbClr val="FFB8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g2d37183ea1e_0_42"/>
          <p:cNvSpPr txBox="1"/>
          <p:nvPr/>
        </p:nvSpPr>
        <p:spPr>
          <a:xfrm>
            <a:off x="455025" y="964075"/>
            <a:ext cx="38397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ARQUITECTURA </a:t>
            </a:r>
            <a:endParaRPr/>
          </a:p>
        </p:txBody>
      </p:sp>
      <p:sp>
        <p:nvSpPr>
          <p:cNvPr id="228" name="Google Shape;228;g2d37183ea1e_0_42"/>
          <p:cNvSpPr txBox="1"/>
          <p:nvPr/>
        </p:nvSpPr>
        <p:spPr>
          <a:xfrm>
            <a:off x="11427700" y="6180900"/>
            <a:ext cx="991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08</a:t>
            </a:r>
            <a:endParaRPr/>
          </a:p>
        </p:txBody>
      </p:sp>
      <p:pic>
        <p:nvPicPr>
          <p:cNvPr id="229" name="Google Shape;229;g2d37183ea1e_0_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g2d37183ea1e_0_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238" y="2558013"/>
            <a:ext cx="11825524" cy="267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0c63155854_2_0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w="12700" cap="flat" cmpd="sng">
            <a:solidFill>
              <a:srgbClr val="FFB8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g30c63155854_2_0"/>
          <p:cNvSpPr txBox="1"/>
          <p:nvPr/>
        </p:nvSpPr>
        <p:spPr>
          <a:xfrm>
            <a:off x="455025" y="964075"/>
            <a:ext cx="6010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BASE DE DATOS </a:t>
            </a:r>
            <a:endParaRPr/>
          </a:p>
        </p:txBody>
      </p:sp>
      <p:sp>
        <p:nvSpPr>
          <p:cNvPr id="237" name="Google Shape;237;g30c63155854_2_0"/>
          <p:cNvSpPr txBox="1"/>
          <p:nvPr/>
        </p:nvSpPr>
        <p:spPr>
          <a:xfrm>
            <a:off x="11427700" y="6180900"/>
            <a:ext cx="991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09</a:t>
            </a:r>
            <a:endParaRPr/>
          </a:p>
        </p:txBody>
      </p:sp>
      <p:pic>
        <p:nvPicPr>
          <p:cNvPr id="238" name="Google Shape;238;g30c63155854_2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g30c63155854_2_0"/>
          <p:cNvPicPr preferRelativeResize="0"/>
          <p:nvPr/>
        </p:nvPicPr>
        <p:blipFill rotWithShape="1">
          <a:blip r:embed="rId4">
            <a:alphaModFix/>
          </a:blip>
          <a:srcRect l="3239" t="6782" r="2863" b="9071"/>
          <a:stretch/>
        </p:blipFill>
        <p:spPr>
          <a:xfrm>
            <a:off x="1494412" y="1610575"/>
            <a:ext cx="9203175" cy="489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0c63155854_2_9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w="12700" cap="flat" cmpd="sng">
            <a:solidFill>
              <a:srgbClr val="FFB8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g30c63155854_2_9"/>
          <p:cNvSpPr txBox="1"/>
          <p:nvPr/>
        </p:nvSpPr>
        <p:spPr>
          <a:xfrm>
            <a:off x="455025" y="964075"/>
            <a:ext cx="6010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DIAGRAMA GENERAL</a:t>
            </a:r>
            <a:endParaRPr/>
          </a:p>
        </p:txBody>
      </p:sp>
      <p:sp>
        <p:nvSpPr>
          <p:cNvPr id="246" name="Google Shape;246;g30c63155854_2_9"/>
          <p:cNvSpPr txBox="1"/>
          <p:nvPr/>
        </p:nvSpPr>
        <p:spPr>
          <a:xfrm>
            <a:off x="11427700" y="6180900"/>
            <a:ext cx="991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10</a:t>
            </a:r>
            <a:endParaRPr/>
          </a:p>
        </p:txBody>
      </p:sp>
      <p:pic>
        <p:nvPicPr>
          <p:cNvPr id="247" name="Google Shape;247;g30c63155854_2_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g30c63155854_2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9425" y="1610575"/>
            <a:ext cx="7337715" cy="524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fa90f3fa05_0_30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w="12700" cap="flat" cmpd="sng">
            <a:solidFill>
              <a:srgbClr val="FFB8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g2fa90f3fa05_0_30"/>
          <p:cNvSpPr txBox="1"/>
          <p:nvPr/>
        </p:nvSpPr>
        <p:spPr>
          <a:xfrm>
            <a:off x="455025" y="964075"/>
            <a:ext cx="63225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VIABILIDAD DEL PROYECTO</a:t>
            </a:r>
            <a:endParaRPr/>
          </a:p>
        </p:txBody>
      </p:sp>
      <p:sp>
        <p:nvSpPr>
          <p:cNvPr id="255" name="Google Shape;255;g2fa90f3fa05_0_30"/>
          <p:cNvSpPr txBox="1"/>
          <p:nvPr/>
        </p:nvSpPr>
        <p:spPr>
          <a:xfrm>
            <a:off x="11427700" y="6180900"/>
            <a:ext cx="991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11</a:t>
            </a:r>
            <a:endParaRPr/>
          </a:p>
        </p:txBody>
      </p:sp>
      <p:pic>
        <p:nvPicPr>
          <p:cNvPr id="256" name="Google Shape;256;g2fa90f3fa05_0_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57" name="Google Shape;257;g2fa90f3fa05_0_30"/>
          <p:cNvGraphicFramePr/>
          <p:nvPr/>
        </p:nvGraphicFramePr>
        <p:xfrm>
          <a:off x="354475" y="1977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{BCC95DAD-2398-4062-AB83-286A96CDD5F6}</a:tableStyleId>
              </a:tblPr>
              <a:tblGrid>
                <a:gridCol w="179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9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0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3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342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919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577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 b="1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Descripción del Paquete</a:t>
                      </a:r>
                      <a:endParaRPr sz="1200" b="1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75B"/>
                    </a:solidFill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0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 b="1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Costo Inicial</a:t>
                      </a:r>
                      <a:endParaRPr sz="1200" b="1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75B"/>
                    </a:solidFill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0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 b="1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Costo Mensual</a:t>
                      </a:r>
                      <a:endParaRPr sz="1200" b="1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75B"/>
                    </a:solidFill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0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 b="1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Características</a:t>
                      </a:r>
                      <a:endParaRPr sz="1200" b="1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75B"/>
                    </a:solidFill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0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 b="1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Total Anual (Inicial + 12 meses)</a:t>
                      </a:r>
                      <a:endParaRPr sz="1200" b="1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75B"/>
                    </a:solidFill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0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 b="1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Costo Anual (Primeros Años)</a:t>
                      </a:r>
                      <a:endParaRPr sz="1200" b="1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75B"/>
                    </a:solidFill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0:5"/>
                      </a:ext>
                    </a:extLs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606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 b="1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Paquete Básico</a:t>
                      </a:r>
                      <a:endParaRPr sz="1200" b="1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1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$1.000.000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1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$250.000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1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 Acceso a la plataforma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 Gestión de reservas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 Soporte básico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 Capacitación inicial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1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$4.000.000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1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$1.250.000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1:5"/>
                      </a:ext>
                    </a:extLs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9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 b="1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Paquete Intermedio</a:t>
                      </a:r>
                      <a:endParaRPr sz="1200" b="1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2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$1.000.000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2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$500.000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2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 Todo en el paquete básico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 Informes analíticos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 Integración con calendarios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2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$7.000.000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2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$1.250.000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2:5"/>
                      </a:ext>
                    </a:extLs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9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 b="1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Paquete Premium</a:t>
                      </a:r>
                      <a:endParaRPr sz="1200" b="1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3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$1.000.000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3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$800.000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3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 Todo en el paquete intermedio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 Soporte prioritario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 Personalización del software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3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$10.600.000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3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$1.250.00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57:3:5"/>
                      </a:ext>
                    </a:extLst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fa90f3fa05_0_313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w="12700" cap="flat" cmpd="sng">
            <a:solidFill>
              <a:srgbClr val="FFB8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g2fa90f3fa05_0_313"/>
          <p:cNvSpPr txBox="1"/>
          <p:nvPr/>
        </p:nvSpPr>
        <p:spPr>
          <a:xfrm>
            <a:off x="455025" y="964075"/>
            <a:ext cx="63225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VIABILIDAD DEL PROYECTO</a:t>
            </a:r>
            <a:endParaRPr/>
          </a:p>
        </p:txBody>
      </p:sp>
      <p:sp>
        <p:nvSpPr>
          <p:cNvPr id="264" name="Google Shape;264;g2fa90f3fa05_0_313"/>
          <p:cNvSpPr txBox="1"/>
          <p:nvPr/>
        </p:nvSpPr>
        <p:spPr>
          <a:xfrm>
            <a:off x="11427700" y="6180900"/>
            <a:ext cx="991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12</a:t>
            </a:r>
            <a:endParaRPr/>
          </a:p>
        </p:txBody>
      </p:sp>
      <p:pic>
        <p:nvPicPr>
          <p:cNvPr id="265" name="Google Shape;265;g2fa90f3fa05_0_3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66" name="Google Shape;266;g2fa90f3fa05_0_313"/>
          <p:cNvGraphicFramePr/>
          <p:nvPr/>
        </p:nvGraphicFramePr>
        <p:xfrm>
          <a:off x="6067825" y="29171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{BCC95DAD-2398-4062-AB83-286A96CDD5F6}</a:tableStyleId>
              </a:tblPr>
              <a:tblGrid>
                <a:gridCol w="2913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90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0850"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b="1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INDICADORES</a:t>
                      </a:r>
                      <a:endParaRPr b="1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B800"/>
                    </a:solidFill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66:0:0"/>
                      </a:ext>
                    </a:extLst>
                  </a:tcPr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3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VAN</a:t>
                      </a:r>
                      <a:endParaRPr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66:1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solidFill>
                            <a:srgbClr val="FF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$29.213.613</a:t>
                      </a:r>
                      <a:endParaRPr>
                        <a:solidFill>
                          <a:srgbClr val="FF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66:1:1"/>
                      </a:ext>
                    </a:extLs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3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TIR</a:t>
                      </a:r>
                      <a:endParaRPr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66:2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58,80%</a:t>
                      </a:r>
                      <a:endParaRPr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66:2:1"/>
                      </a:ext>
                    </a:extLs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3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Tasa de dcto.</a:t>
                      </a:r>
                      <a:endParaRPr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66:3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5,5%</a:t>
                      </a:r>
                      <a:endParaRPr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66:3:1"/>
                      </a:ext>
                    </a:extLst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67" name="Google Shape;267;g2fa90f3fa05_0_313"/>
          <p:cNvGraphicFramePr/>
          <p:nvPr/>
        </p:nvGraphicFramePr>
        <p:xfrm>
          <a:off x="631200" y="29171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{BCC95DAD-2398-4062-AB83-286A96CDD5F6}</a:tableStyleId>
              </a:tblPr>
              <a:tblGrid>
                <a:gridCol w="2612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41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0825"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b="1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PAYBACK</a:t>
                      </a:r>
                      <a:endParaRPr b="1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67:0:0"/>
                      </a:ext>
                    </a:extLst>
                  </a:tcPr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3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12</a:t>
                      </a:r>
                      <a:endParaRPr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67:1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$5.000.000</a:t>
                      </a:r>
                      <a:endParaRPr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67:1:1"/>
                      </a:ext>
                    </a:extLs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3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x</a:t>
                      </a:r>
                      <a:endParaRPr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67:2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$1.430.918</a:t>
                      </a:r>
                      <a:endParaRPr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67:2:1"/>
                      </a:ext>
                    </a:extLs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3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Total (meses)</a:t>
                      </a:r>
                      <a:endParaRPr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67:3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3,4</a:t>
                      </a:r>
                      <a:endParaRPr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67:3:1"/>
                      </a:ext>
                    </a:extLst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3200"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b="1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La recuperación es en 3 años, 4 meses y 24 días</a:t>
                      </a:r>
                      <a:endParaRPr b="1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extLst>
                      <a:ext uri="http://customooxmlschemas.google.com/">
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ellId="267:4:0"/>
                      </a:ext>
                    </a:extLst>
                  </a:tcPr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fa90f3fa05_0_23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w="12700" cap="flat" cmpd="sng">
            <a:solidFill>
              <a:srgbClr val="FFB8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g2fa90f3fa05_0_23"/>
          <p:cNvSpPr txBox="1"/>
          <p:nvPr/>
        </p:nvSpPr>
        <p:spPr>
          <a:xfrm>
            <a:off x="455025" y="964075"/>
            <a:ext cx="7428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ESTADÍSTICAS DEL PROYECTO</a:t>
            </a:r>
            <a:endParaRPr/>
          </a:p>
        </p:txBody>
      </p:sp>
      <p:sp>
        <p:nvSpPr>
          <p:cNvPr id="274" name="Google Shape;274;g2fa90f3fa05_0_23"/>
          <p:cNvSpPr txBox="1"/>
          <p:nvPr/>
        </p:nvSpPr>
        <p:spPr>
          <a:xfrm>
            <a:off x="11427700" y="6180900"/>
            <a:ext cx="991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13</a:t>
            </a:r>
            <a:endParaRPr sz="3200" b="1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75" name="Google Shape;275;g2fa90f3fa05_0_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g2fa90f3fa05_0_23"/>
          <p:cNvSpPr txBox="1"/>
          <p:nvPr/>
        </p:nvSpPr>
        <p:spPr>
          <a:xfrm>
            <a:off x="238000" y="3088138"/>
            <a:ext cx="2277900" cy="8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Total Historias de Usuario:</a:t>
            </a: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9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CL" sz="1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Usuarios:</a:t>
            </a: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6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CL" sz="1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Administradores:</a:t>
            </a: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3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7" name="Google Shape;277;g2fa90f3fa05_0_23"/>
          <p:cNvSpPr txBox="1"/>
          <p:nvPr/>
        </p:nvSpPr>
        <p:spPr>
          <a:xfrm>
            <a:off x="238000" y="4204313"/>
            <a:ext cx="3000000" cy="10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L" sz="1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Validación:</a:t>
            </a:r>
            <a:endParaRPr sz="11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CL" sz="1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80% de entrevistas</a:t>
            </a: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confirman la relevancia de las funcionalidades propuestas.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78" name="Google Shape;278;g2fa90f3fa05_0_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6750" y="1858300"/>
            <a:ext cx="7004400" cy="466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fa90f3fa05_0_275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w="12700" cap="flat" cmpd="sng">
            <a:solidFill>
              <a:srgbClr val="FFB8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g2fa90f3fa05_0_275"/>
          <p:cNvSpPr txBox="1"/>
          <p:nvPr/>
        </p:nvSpPr>
        <p:spPr>
          <a:xfrm>
            <a:off x="455025" y="964075"/>
            <a:ext cx="7428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ESTADÍSTICAS DEL PROYECTO</a:t>
            </a:r>
            <a:endParaRPr/>
          </a:p>
        </p:txBody>
      </p:sp>
      <p:sp>
        <p:nvSpPr>
          <p:cNvPr id="285" name="Google Shape;285;g2fa90f3fa05_0_275"/>
          <p:cNvSpPr txBox="1"/>
          <p:nvPr/>
        </p:nvSpPr>
        <p:spPr>
          <a:xfrm>
            <a:off x="11427700" y="6180900"/>
            <a:ext cx="991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14</a:t>
            </a:r>
            <a:endParaRPr/>
          </a:p>
        </p:txBody>
      </p:sp>
      <p:pic>
        <p:nvPicPr>
          <p:cNvPr id="286" name="Google Shape;286;g2fa90f3fa05_0_2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g2fa90f3fa05_0_275"/>
          <p:cNvSpPr txBox="1"/>
          <p:nvPr/>
        </p:nvSpPr>
        <p:spPr>
          <a:xfrm>
            <a:off x="211953" y="2927263"/>
            <a:ext cx="2496000" cy="10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L" sz="1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Prioridades de las Historias:</a:t>
            </a:r>
            <a:endParaRPr sz="11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CL" sz="1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Alta:</a:t>
            </a: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5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CL" sz="1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Media:</a:t>
            </a: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3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CL" sz="1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Baja:</a:t>
            </a: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1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8" name="Google Shape;288;g2fa90f3fa05_0_275"/>
          <p:cNvSpPr txBox="1"/>
          <p:nvPr/>
        </p:nvSpPr>
        <p:spPr>
          <a:xfrm>
            <a:off x="125255" y="4234513"/>
            <a:ext cx="2669400" cy="8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L" sz="1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Feedback Relevante:</a:t>
            </a:r>
            <a:endParaRPr sz="11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"/>
              <a:buChar char="●"/>
            </a:pP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"Ter una interfaz intuitiva y fácil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89" name="Google Shape;289;g2fa90f3fa05_0_2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7400" y="1728978"/>
            <a:ext cx="7629650" cy="48669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fa90f3fa05_0_6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w="12700" cap="flat" cmpd="sng">
            <a:solidFill>
              <a:srgbClr val="FFB8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g2fa90f3fa05_0_6"/>
          <p:cNvSpPr txBox="1"/>
          <p:nvPr/>
        </p:nvSpPr>
        <p:spPr>
          <a:xfrm>
            <a:off x="455025" y="964075"/>
            <a:ext cx="37884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PRUEBAS DE QA</a:t>
            </a:r>
            <a:endParaRPr/>
          </a:p>
        </p:txBody>
      </p:sp>
      <p:sp>
        <p:nvSpPr>
          <p:cNvPr id="296" name="Google Shape;296;g2fa90f3fa05_0_6"/>
          <p:cNvSpPr txBox="1"/>
          <p:nvPr/>
        </p:nvSpPr>
        <p:spPr>
          <a:xfrm>
            <a:off x="11427700" y="6180900"/>
            <a:ext cx="991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15</a:t>
            </a:r>
            <a:endParaRPr/>
          </a:p>
        </p:txBody>
      </p:sp>
      <p:sp>
        <p:nvSpPr>
          <p:cNvPr id="297" name="Google Shape;297;g2fa90f3fa05_0_6"/>
          <p:cNvSpPr/>
          <p:nvPr/>
        </p:nvSpPr>
        <p:spPr>
          <a:xfrm>
            <a:off x="8607550" y="2232038"/>
            <a:ext cx="2314500" cy="2771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1C3052"/>
            </a:solidFill>
            <a:prstDash val="dot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g2fa90f3fa05_0_6"/>
          <p:cNvSpPr txBox="1"/>
          <p:nvPr/>
        </p:nvSpPr>
        <p:spPr>
          <a:xfrm>
            <a:off x="8333705" y="5261196"/>
            <a:ext cx="28623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Kevin Aguirre Olivares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 i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QA Tester</a:t>
            </a:r>
            <a:endParaRPr sz="1600" i="1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 i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Colaborador externo</a:t>
            </a:r>
            <a:endParaRPr/>
          </a:p>
        </p:txBody>
      </p:sp>
      <p:pic>
        <p:nvPicPr>
          <p:cNvPr id="299" name="Google Shape;299;g2fa90f3fa05_0_6" descr="Hombr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98160" y="2480191"/>
            <a:ext cx="2320912" cy="2320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g2fa90f3fa05_0_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ffec0ad9b3_0_12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w="12700" cap="flat" cmpd="sng">
            <a:solidFill>
              <a:srgbClr val="FFB8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g2ffec0ad9b3_0_12"/>
          <p:cNvSpPr txBox="1"/>
          <p:nvPr/>
        </p:nvSpPr>
        <p:spPr>
          <a:xfrm>
            <a:off x="455025" y="964075"/>
            <a:ext cx="82734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VALIDACIÓN CON EARLY ADOPTERS </a:t>
            </a:r>
            <a:endParaRPr/>
          </a:p>
        </p:txBody>
      </p:sp>
      <p:sp>
        <p:nvSpPr>
          <p:cNvPr id="307" name="Google Shape;307;g2ffec0ad9b3_0_12"/>
          <p:cNvSpPr txBox="1"/>
          <p:nvPr/>
        </p:nvSpPr>
        <p:spPr>
          <a:xfrm>
            <a:off x="7531750" y="5261200"/>
            <a:ext cx="4585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g2ffec0ad9b3_0_12"/>
          <p:cNvSpPr txBox="1"/>
          <p:nvPr/>
        </p:nvSpPr>
        <p:spPr>
          <a:xfrm>
            <a:off x="11427700" y="6180900"/>
            <a:ext cx="991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16</a:t>
            </a:r>
            <a:endParaRPr sz="3200" b="1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09" name="Google Shape;309;g2ffec0ad9b3_0_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2ffec0ad9b3_0_12"/>
          <p:cNvSpPr/>
          <p:nvPr/>
        </p:nvSpPr>
        <p:spPr>
          <a:xfrm>
            <a:off x="8607550" y="2232038"/>
            <a:ext cx="2314500" cy="2771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1C3052"/>
            </a:solidFill>
            <a:prstDash val="dot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1" name="Google Shape;311;g2ffec0ad9b3_0_12" descr="Hombr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98160" y="2480191"/>
            <a:ext cx="2320912" cy="2320912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g2ffec0ad9b3_0_12"/>
          <p:cNvSpPr txBox="1"/>
          <p:nvPr/>
        </p:nvSpPr>
        <p:spPr>
          <a:xfrm>
            <a:off x="7682650" y="5261200"/>
            <a:ext cx="44346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Francisco Iturra Piceros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 i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Cliente</a:t>
            </a:r>
            <a:endParaRPr sz="1600" i="1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 i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Ingeniero en Computación e Informática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 txBox="1"/>
          <p:nvPr/>
        </p:nvSpPr>
        <p:spPr>
          <a:xfrm>
            <a:off x="455027" y="964083"/>
            <a:ext cx="243816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EQUIPO</a:t>
            </a:r>
            <a:endParaRPr/>
          </a:p>
        </p:txBody>
      </p:sp>
      <p:sp>
        <p:nvSpPr>
          <p:cNvPr id="100" name="Google Shape;100;p3"/>
          <p:cNvSpPr/>
          <p:nvPr/>
        </p:nvSpPr>
        <p:spPr>
          <a:xfrm>
            <a:off x="550277" y="787411"/>
            <a:ext cx="1485669" cy="176672"/>
          </a:xfrm>
          <a:prstGeom prst="rect">
            <a:avLst/>
          </a:prstGeom>
          <a:solidFill>
            <a:srgbClr val="FFB800"/>
          </a:solidFill>
          <a:ln w="12700" cap="flat" cmpd="sng">
            <a:solidFill>
              <a:srgbClr val="FFB8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3"/>
          <p:cNvSpPr txBox="1"/>
          <p:nvPr/>
        </p:nvSpPr>
        <p:spPr>
          <a:xfrm>
            <a:off x="455027" y="2295525"/>
            <a:ext cx="498374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2" name="Google Shape;102;p3"/>
          <p:cNvSpPr/>
          <p:nvPr/>
        </p:nvSpPr>
        <p:spPr>
          <a:xfrm>
            <a:off x="1809750" y="2232038"/>
            <a:ext cx="2314575" cy="277177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3"/>
          <p:cNvSpPr/>
          <p:nvPr/>
        </p:nvSpPr>
        <p:spPr>
          <a:xfrm>
            <a:off x="5133975" y="2232038"/>
            <a:ext cx="2314575" cy="277177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3"/>
          <p:cNvSpPr txBox="1"/>
          <p:nvPr/>
        </p:nvSpPr>
        <p:spPr>
          <a:xfrm>
            <a:off x="1347787" y="5247864"/>
            <a:ext cx="323850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Paula Cortés Narváez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 i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Frontend Developer</a:t>
            </a:r>
            <a:endParaRPr sz="1600" b="1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 i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Miembro del Equipo Principal</a:t>
            </a:r>
            <a:endParaRPr/>
          </a:p>
        </p:txBody>
      </p:sp>
      <p:sp>
        <p:nvSpPr>
          <p:cNvPr id="105" name="Google Shape;105;p3"/>
          <p:cNvSpPr txBox="1"/>
          <p:nvPr/>
        </p:nvSpPr>
        <p:spPr>
          <a:xfrm>
            <a:off x="4929174" y="5261200"/>
            <a:ext cx="31857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Johan Dahlbokum Novelli</a:t>
            </a:r>
            <a:endParaRPr sz="1600" b="1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 i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Backend Developer</a:t>
            </a:r>
            <a:endParaRPr sz="1600" i="1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 i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Líder de proyecto </a:t>
            </a:r>
            <a:endParaRPr sz="16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3"/>
          <p:cNvSpPr/>
          <p:nvPr/>
        </p:nvSpPr>
        <p:spPr>
          <a:xfrm rot="10800000">
            <a:off x="10982325" y="-21107"/>
            <a:ext cx="1209675" cy="1162050"/>
          </a:xfrm>
          <a:prstGeom prst="corner">
            <a:avLst>
              <a:gd name="adj1" fmla="val 14370"/>
              <a:gd name="adj2" fmla="val 13420"/>
            </a:avLst>
          </a:prstGeom>
          <a:solidFill>
            <a:srgbClr val="2B7EE2"/>
          </a:solidFill>
          <a:ln w="12700" cap="flat" cmpd="sng">
            <a:solidFill>
              <a:srgbClr val="2B7EE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3"/>
          <p:cNvSpPr/>
          <p:nvPr/>
        </p:nvSpPr>
        <p:spPr>
          <a:xfrm>
            <a:off x="0" y="5695950"/>
            <a:ext cx="1209675" cy="1162050"/>
          </a:xfrm>
          <a:prstGeom prst="corner">
            <a:avLst>
              <a:gd name="adj1" fmla="val 14370"/>
              <a:gd name="adj2" fmla="val 13420"/>
            </a:avLst>
          </a:prstGeom>
          <a:solidFill>
            <a:srgbClr val="2B7EE2"/>
          </a:solidFill>
          <a:ln w="12700" cap="flat" cmpd="sng">
            <a:solidFill>
              <a:srgbClr val="2B7EE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8" name="Google Shape;10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3"/>
          <p:cNvSpPr/>
          <p:nvPr/>
        </p:nvSpPr>
        <p:spPr>
          <a:xfrm>
            <a:off x="8607550" y="2232038"/>
            <a:ext cx="2314575" cy="2771775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1C3052"/>
            </a:solidFill>
            <a:prstDash val="dot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3"/>
          <p:cNvSpPr txBox="1"/>
          <p:nvPr/>
        </p:nvSpPr>
        <p:spPr>
          <a:xfrm>
            <a:off x="8333705" y="5261196"/>
            <a:ext cx="2862263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Kevin Aguirre Olivares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 i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QA Tester</a:t>
            </a:r>
            <a:endParaRPr sz="1600" i="1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600" i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Colaborador externo</a:t>
            </a:r>
            <a:endParaRPr/>
          </a:p>
        </p:txBody>
      </p:sp>
      <p:pic>
        <p:nvPicPr>
          <p:cNvPr id="111" name="Google Shape;111;p3" descr="Mujer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00732" y="2480191"/>
            <a:ext cx="2292337" cy="229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3" descr="Hombr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133975" y="2465903"/>
            <a:ext cx="2320912" cy="2320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3" descr="Hombr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598160" y="2480191"/>
            <a:ext cx="2320912" cy="23209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d37183ea1e_0_53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w="12700" cap="flat" cmpd="sng">
            <a:solidFill>
              <a:srgbClr val="FFB8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g2d37183ea1e_0_53"/>
          <p:cNvSpPr txBox="1"/>
          <p:nvPr/>
        </p:nvSpPr>
        <p:spPr>
          <a:xfrm>
            <a:off x="455025" y="964075"/>
            <a:ext cx="33864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  <a:endParaRPr/>
          </a:p>
        </p:txBody>
      </p:sp>
      <p:pic>
        <p:nvPicPr>
          <p:cNvPr id="319" name="Google Shape;319;g2d37183ea1e_0_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g2d37183ea1e_0_53"/>
          <p:cNvSpPr txBox="1"/>
          <p:nvPr/>
        </p:nvSpPr>
        <p:spPr>
          <a:xfrm>
            <a:off x="11427700" y="6180900"/>
            <a:ext cx="991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17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d37183ea1e_0_73"/>
          <p:cNvSpPr txBox="1"/>
          <p:nvPr/>
        </p:nvSpPr>
        <p:spPr>
          <a:xfrm>
            <a:off x="1975625" y="2771250"/>
            <a:ext cx="90957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-CL" sz="4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¡GRACIAS POR SU ATENCIÓN!</a:t>
            </a:r>
            <a:endParaRPr sz="2000"/>
          </a:p>
        </p:txBody>
      </p:sp>
      <p:sp>
        <p:nvSpPr>
          <p:cNvPr id="327" name="Google Shape;327;g2d37183ea1e_0_73"/>
          <p:cNvSpPr txBox="1"/>
          <p:nvPr/>
        </p:nvSpPr>
        <p:spPr>
          <a:xfrm>
            <a:off x="3933000" y="5657400"/>
            <a:ext cx="48456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Proyecto: </a:t>
            </a:r>
            <a:r>
              <a:rPr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s-CL" sz="1200" b="1">
                <a:solidFill>
                  <a:srgbClr val="202122"/>
                </a:solidFill>
                <a:highlight>
                  <a:srgbClr val="FDFDFD"/>
                </a:highlight>
              </a:rPr>
              <a:t>© </a:t>
            </a:r>
            <a:r>
              <a:rPr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Space Sync </a:t>
            </a:r>
            <a:br>
              <a:rPr lang="es-CL" sz="1200" b="1">
                <a:solidFill>
                  <a:srgbClr val="202122"/>
                </a:solidFill>
                <a:highlight>
                  <a:srgbClr val="FDFDFD"/>
                </a:highlight>
              </a:rPr>
            </a:br>
            <a:r>
              <a:rPr lang="es-CL" sz="12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Alumnos: </a:t>
            </a:r>
            <a:r>
              <a:rPr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Paula Cortés Narváez  - Johan Dahlbokum Novelli.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Profesor Guía: </a:t>
            </a:r>
            <a:r>
              <a:rPr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Mariluz Rodriguez Donoso.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Fecha: </a:t>
            </a:r>
            <a:r>
              <a:rPr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Diciembre, 2024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Campus San Joaquín</a:t>
            </a:r>
            <a:endParaRPr/>
          </a:p>
        </p:txBody>
      </p:sp>
      <p:pic>
        <p:nvPicPr>
          <p:cNvPr id="328" name="Google Shape;328;g2d37183ea1e_0_73"/>
          <p:cNvPicPr preferRelativeResize="0"/>
          <p:nvPr/>
        </p:nvPicPr>
        <p:blipFill rotWithShape="1">
          <a:blip r:embed="rId3">
            <a:alphaModFix/>
          </a:blip>
          <a:srcRect t="26442" b="20725"/>
          <a:stretch/>
        </p:blipFill>
        <p:spPr>
          <a:xfrm>
            <a:off x="709376" y="806231"/>
            <a:ext cx="5275300" cy="896645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g2d37183ea1e_0_73"/>
          <p:cNvSpPr/>
          <p:nvPr/>
        </p:nvSpPr>
        <p:spPr>
          <a:xfrm>
            <a:off x="11623494" y="90487"/>
            <a:ext cx="483300" cy="6677100"/>
          </a:xfrm>
          <a:prstGeom prst="rightBracket">
            <a:avLst>
              <a:gd name="adj" fmla="val 0"/>
            </a:avLst>
          </a:prstGeom>
          <a:noFill/>
          <a:ln w="190500" cap="flat" cmpd="sng">
            <a:solidFill>
              <a:srgbClr val="FFB8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g2d37183ea1e_0_73"/>
          <p:cNvSpPr/>
          <p:nvPr/>
        </p:nvSpPr>
        <p:spPr>
          <a:xfrm rot="10800000">
            <a:off x="85206" y="90413"/>
            <a:ext cx="483300" cy="6677100"/>
          </a:xfrm>
          <a:prstGeom prst="rightBracket">
            <a:avLst>
              <a:gd name="adj" fmla="val 0"/>
            </a:avLst>
          </a:prstGeom>
          <a:noFill/>
          <a:ln w="190500" cap="flat" cmpd="sng">
            <a:solidFill>
              <a:srgbClr val="2B7EE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g2d37183ea1e_0_73"/>
          <p:cNvSpPr txBox="1"/>
          <p:nvPr/>
        </p:nvSpPr>
        <p:spPr>
          <a:xfrm>
            <a:off x="4257800" y="3571650"/>
            <a:ext cx="4400100" cy="8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¿PREGUNTAS?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"/>
          <p:cNvSpPr txBox="1"/>
          <p:nvPr/>
        </p:nvSpPr>
        <p:spPr>
          <a:xfrm>
            <a:off x="455027" y="964083"/>
            <a:ext cx="24381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AGENDA</a:t>
            </a:r>
            <a:endParaRPr/>
          </a:p>
        </p:txBody>
      </p:sp>
      <p:sp>
        <p:nvSpPr>
          <p:cNvPr id="138" name="Google Shape;138;p4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w="12700" cap="flat" cmpd="sng">
            <a:solidFill>
              <a:srgbClr val="FFB8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4"/>
          <p:cNvSpPr txBox="1"/>
          <p:nvPr/>
        </p:nvSpPr>
        <p:spPr>
          <a:xfrm>
            <a:off x="1126325" y="2034775"/>
            <a:ext cx="10281300" cy="4416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700" b="1" dirty="0">
                <a:solidFill>
                  <a:srgbClr val="FFC000"/>
                </a:solidFill>
                <a:latin typeface="Poppins"/>
                <a:ea typeface="Poppins"/>
                <a:cs typeface="Poppins"/>
                <a:sym typeface="Poppins"/>
              </a:rPr>
              <a:t>01. </a:t>
            </a:r>
            <a:r>
              <a:rPr lang="es-CL" sz="2300" dirty="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Problema a resolver		</a:t>
            </a:r>
            <a:r>
              <a:rPr lang="es-CL" sz="270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07. </a:t>
            </a:r>
            <a:r>
              <a:rPr lang="es-CL" sz="2300" dirty="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Herramientas </a:t>
            </a:r>
            <a:br>
              <a:rPr lang="es-CL" sz="2300" dirty="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2700" b="1" dirty="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70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02. </a:t>
            </a:r>
            <a:r>
              <a:rPr lang="es-CL" sz="2300" dirty="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Solución			</a:t>
            </a:r>
            <a:r>
              <a:rPr lang="es-CL" sz="270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08. </a:t>
            </a:r>
            <a:r>
              <a:rPr lang="es-CL" sz="2300" dirty="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Arquitectura, BBDD Y Diagrama</a:t>
            </a:r>
            <a:br>
              <a:rPr lang="es-CL" sz="2300" dirty="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</a:br>
            <a:br>
              <a:rPr lang="es-CL" sz="2300" dirty="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s-CL" sz="270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03. </a:t>
            </a:r>
            <a:r>
              <a:rPr lang="es-CL" sz="2300" dirty="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Impacto de la solución	</a:t>
            </a:r>
            <a:r>
              <a:rPr lang="es-CL" sz="270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11. </a:t>
            </a:r>
            <a:r>
              <a:rPr lang="es-CL" sz="2300" dirty="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Viabilidad del proyecto</a:t>
            </a:r>
            <a:br>
              <a:rPr lang="es-CL" sz="2300" dirty="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</a:br>
            <a:br>
              <a:rPr lang="es-CL" sz="2300" dirty="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s-CL" sz="270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04. </a:t>
            </a:r>
            <a:r>
              <a:rPr lang="es-CL" sz="2300" dirty="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Objetivos Específicos	</a:t>
            </a:r>
            <a:r>
              <a:rPr lang="es-CL" sz="270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13. </a:t>
            </a:r>
            <a:r>
              <a:rPr lang="es-CL" sz="2300" dirty="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Estadística del proyecto</a:t>
            </a:r>
            <a:endParaRPr sz="2300" dirty="0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s-CL" sz="2300" dirty="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s-CL" sz="270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05.</a:t>
            </a:r>
            <a:r>
              <a:rPr lang="es-CL" sz="2300" dirty="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 Modelo de negocio		</a:t>
            </a:r>
            <a:r>
              <a:rPr lang="es-CL" sz="270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15.</a:t>
            </a:r>
            <a:r>
              <a:rPr lang="es-CL" sz="2300" dirty="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 Pruebas QA</a:t>
            </a:r>
            <a:endParaRPr sz="2300" dirty="0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70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06. </a:t>
            </a:r>
            <a:r>
              <a:rPr lang="es-CL" sz="23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Metodología</a:t>
            </a:r>
            <a:r>
              <a:rPr lang="es-CL" sz="2300" dirty="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			</a:t>
            </a:r>
            <a:r>
              <a:rPr lang="es-CL" sz="2700" b="1" dirty="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17.</a:t>
            </a:r>
            <a:r>
              <a:rPr lang="es-CL" sz="2300" dirty="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s-CL" sz="2300" dirty="0" err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Early</a:t>
            </a:r>
            <a:r>
              <a:rPr lang="es-CL" sz="2300" dirty="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s-CL" sz="2300" dirty="0" err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Adopters</a:t>
            </a:r>
            <a:endParaRPr sz="1500" dirty="0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0" name="Google Shape;14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/>
          <p:nvPr/>
        </p:nvSpPr>
        <p:spPr>
          <a:xfrm>
            <a:off x="455027" y="2295525"/>
            <a:ext cx="498374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46" name="Google Shape;146;p5"/>
          <p:cNvSpPr/>
          <p:nvPr/>
        </p:nvSpPr>
        <p:spPr>
          <a:xfrm>
            <a:off x="550277" y="787411"/>
            <a:ext cx="1485669" cy="176672"/>
          </a:xfrm>
          <a:prstGeom prst="rect">
            <a:avLst/>
          </a:prstGeom>
          <a:solidFill>
            <a:srgbClr val="FFB800"/>
          </a:solidFill>
          <a:ln w="12700" cap="flat" cmpd="sng">
            <a:solidFill>
              <a:srgbClr val="FFB8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5"/>
          <p:cNvSpPr txBox="1"/>
          <p:nvPr/>
        </p:nvSpPr>
        <p:spPr>
          <a:xfrm>
            <a:off x="455025" y="964075"/>
            <a:ext cx="6181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PROBLEMA A RESOLVER</a:t>
            </a:r>
            <a:endParaRPr/>
          </a:p>
        </p:txBody>
      </p:sp>
      <p:sp>
        <p:nvSpPr>
          <p:cNvPr id="148" name="Google Shape;148;p5"/>
          <p:cNvSpPr txBox="1"/>
          <p:nvPr/>
        </p:nvSpPr>
        <p:spPr>
          <a:xfrm>
            <a:off x="646077" y="2255275"/>
            <a:ext cx="4983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49" name="Google Shape;149;p5"/>
          <p:cNvSpPr txBox="1"/>
          <p:nvPr/>
        </p:nvSpPr>
        <p:spPr>
          <a:xfrm>
            <a:off x="510050" y="2174875"/>
            <a:ext cx="7839000" cy="35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Las organizaciones enfrentan problemas en la gestión de reservas de espacios debido a:</a:t>
            </a:r>
            <a:br>
              <a:rPr lang="es-CL" sz="1800">
                <a:latin typeface="Poppins"/>
                <a:ea typeface="Poppins"/>
                <a:cs typeface="Poppins"/>
                <a:sym typeface="Poppins"/>
              </a:rPr>
            </a:br>
            <a:br>
              <a:rPr lang="es-CL" sz="1800">
                <a:latin typeface="Poppins"/>
                <a:ea typeface="Poppins"/>
                <a:cs typeface="Poppins"/>
                <a:sym typeface="Poppins"/>
              </a:rPr>
            </a:b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AutoNum type="arabicPeriod"/>
            </a:pPr>
            <a:r>
              <a:rPr lang="es-CL" sz="1800" b="1">
                <a:latin typeface="Poppins"/>
                <a:ea typeface="Poppins"/>
                <a:cs typeface="Poppins"/>
                <a:sym typeface="Poppins"/>
              </a:rPr>
              <a:t>Conflictos de horarios </a:t>
            </a: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por reservas duplicadas.</a:t>
            </a:r>
            <a:br>
              <a:rPr lang="es-CL" sz="1800">
                <a:latin typeface="Poppins"/>
                <a:ea typeface="Poppins"/>
                <a:cs typeface="Poppins"/>
                <a:sym typeface="Poppins"/>
              </a:rPr>
            </a:b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AutoNum type="arabicPeriod"/>
            </a:pPr>
            <a:r>
              <a:rPr lang="es-CL" sz="1800" b="1">
                <a:latin typeface="Poppins"/>
                <a:ea typeface="Poppins"/>
                <a:cs typeface="Poppins"/>
                <a:sym typeface="Poppins"/>
              </a:rPr>
              <a:t>Falta de visibilidad </a:t>
            </a: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en la disponibilidad de espacios.</a:t>
            </a:r>
            <a:br>
              <a:rPr lang="es-CL" sz="1800">
                <a:latin typeface="Poppins"/>
                <a:ea typeface="Poppins"/>
                <a:cs typeface="Poppins"/>
                <a:sym typeface="Poppins"/>
              </a:rPr>
            </a:b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AutoNum type="arabicPeriod"/>
            </a:pPr>
            <a:r>
              <a:rPr lang="es-CL" sz="1800" b="1">
                <a:latin typeface="Poppins"/>
                <a:ea typeface="Poppins"/>
                <a:cs typeface="Poppins"/>
                <a:sym typeface="Poppins"/>
              </a:rPr>
              <a:t>Administración manual</a:t>
            </a: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 que consume tiempo y genera errores.</a:t>
            </a:r>
            <a:br>
              <a:rPr lang="es-CL" sz="1800">
                <a:latin typeface="Poppins"/>
                <a:ea typeface="Poppins"/>
                <a:cs typeface="Poppins"/>
                <a:sym typeface="Poppins"/>
              </a:rPr>
            </a:b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AutoNum type="arabicPeriod"/>
            </a:pPr>
            <a:r>
              <a:rPr lang="es-CL" sz="1800" b="1">
                <a:latin typeface="Poppins"/>
                <a:ea typeface="Poppins"/>
                <a:cs typeface="Poppins"/>
                <a:sym typeface="Poppins"/>
              </a:rPr>
              <a:t>Baja optimización</a:t>
            </a: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 en el uso de recursos.</a:t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0" name="Google Shape;150;p5"/>
          <p:cNvSpPr txBox="1"/>
          <p:nvPr/>
        </p:nvSpPr>
        <p:spPr>
          <a:xfrm>
            <a:off x="11488075" y="6180900"/>
            <a:ext cx="820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/>
          </a:p>
        </p:txBody>
      </p:sp>
      <p:pic>
        <p:nvPicPr>
          <p:cNvPr id="151" name="Google Shape;151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49925" y="2160508"/>
            <a:ext cx="3538150" cy="3538150"/>
          </a:xfrm>
          <a:prstGeom prst="rect">
            <a:avLst/>
          </a:prstGeom>
          <a:noFill/>
          <a:ln>
            <a:noFill/>
          </a:ln>
          <a:effectLst>
            <a:outerShdw blurRad="57150" dist="57150" dir="5400000" algn="bl" rotWithShape="0">
              <a:schemeClr val="dk1">
                <a:alpha val="50000"/>
              </a:scheme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6"/>
          <p:cNvSpPr txBox="1"/>
          <p:nvPr/>
        </p:nvSpPr>
        <p:spPr>
          <a:xfrm>
            <a:off x="455025" y="964075"/>
            <a:ext cx="9148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SOLUCIÓN PROPUESTA: SPACE SYNC</a:t>
            </a:r>
            <a:endParaRPr/>
          </a:p>
        </p:txBody>
      </p:sp>
      <p:sp>
        <p:nvSpPr>
          <p:cNvPr id="158" name="Google Shape;158;p6"/>
          <p:cNvSpPr/>
          <p:nvPr/>
        </p:nvSpPr>
        <p:spPr>
          <a:xfrm>
            <a:off x="550277" y="787411"/>
            <a:ext cx="1485669" cy="176672"/>
          </a:xfrm>
          <a:prstGeom prst="rect">
            <a:avLst/>
          </a:prstGeom>
          <a:solidFill>
            <a:srgbClr val="FFB800"/>
          </a:solidFill>
          <a:ln w="12700" cap="flat" cmpd="sng">
            <a:solidFill>
              <a:srgbClr val="FFB8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6"/>
          <p:cNvSpPr txBox="1"/>
          <p:nvPr/>
        </p:nvSpPr>
        <p:spPr>
          <a:xfrm>
            <a:off x="455025" y="2480200"/>
            <a:ext cx="6744900" cy="31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Gestión en tiempo real: Disponibilidad de espacios al instante.</a:t>
            </a:r>
            <a:b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Automatización de reservas: Confirmaciones y actualizaciones automáticas.</a:t>
            </a:r>
            <a:b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Reportes detallados: Análisis del uso de espacios para optimización.</a:t>
            </a:r>
            <a:b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➔"/>
            </a:pPr>
            <a: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Integración flexible: Compatible con otros sistemas internos.</a:t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0" name="Google Shape;160;p6"/>
          <p:cNvSpPr txBox="1"/>
          <p:nvPr/>
        </p:nvSpPr>
        <p:spPr>
          <a:xfrm>
            <a:off x="11427700" y="6180900"/>
            <a:ext cx="820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/>
          </a:p>
        </p:txBody>
      </p:sp>
      <p:pic>
        <p:nvPicPr>
          <p:cNvPr id="161" name="Google Shape;161;p6"/>
          <p:cNvPicPr preferRelativeResize="0"/>
          <p:nvPr/>
        </p:nvPicPr>
        <p:blipFill rotWithShape="1">
          <a:blip r:embed="rId3">
            <a:alphaModFix/>
          </a:blip>
          <a:srcRect l="16468" t="15483" r="13985" b="18036"/>
          <a:stretch/>
        </p:blipFill>
        <p:spPr>
          <a:xfrm>
            <a:off x="7551825" y="2262525"/>
            <a:ext cx="3599975" cy="34413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62" name="Google Shape;162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d37183ea1e_0_25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w="12700" cap="flat" cmpd="sng">
            <a:solidFill>
              <a:srgbClr val="FFB8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g2d37183ea1e_0_25"/>
          <p:cNvSpPr txBox="1"/>
          <p:nvPr/>
        </p:nvSpPr>
        <p:spPr>
          <a:xfrm>
            <a:off x="455025" y="964075"/>
            <a:ext cx="74790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IMPACTO REAL DE LA SOLUCIÓN</a:t>
            </a:r>
            <a:endParaRPr/>
          </a:p>
        </p:txBody>
      </p:sp>
      <p:sp>
        <p:nvSpPr>
          <p:cNvPr id="169" name="Google Shape;169;g2d37183ea1e_0_25"/>
          <p:cNvSpPr txBox="1"/>
          <p:nvPr/>
        </p:nvSpPr>
        <p:spPr>
          <a:xfrm>
            <a:off x="455025" y="2151975"/>
            <a:ext cx="7137000" cy="39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</a:pPr>
            <a: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Reduce conflictos de horarios y aumenta la utilización de recursos en un </a:t>
            </a:r>
            <a:r>
              <a:rPr lang="es-CL"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30-40%.</a:t>
            </a:r>
            <a:br>
              <a:rPr lang="es-CL"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18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</a:pPr>
            <a: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Automatiza notificaciones y genera reportes detallados, mejorando la toma de decisiones.</a:t>
            </a:r>
            <a:b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</a:pPr>
            <a: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Interfaz intuitiva y fácil </a:t>
            </a:r>
            <a:b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</a:pPr>
            <a: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Solución más accesible que </a:t>
            </a:r>
            <a:r>
              <a:rPr lang="es-CL"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reduce gastos operativos.</a:t>
            </a:r>
            <a:br>
              <a:rPr lang="es-CL"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18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</a:pPr>
            <a:r>
              <a:rPr lang="es-CL"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Mejora la experiencia </a:t>
            </a:r>
            <a: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y promueve un entorno más productivo.</a:t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70" name="Google Shape;170;g2d37183ea1e_0_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g2d37183ea1e_0_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4825" y="2202250"/>
            <a:ext cx="3735950" cy="3735950"/>
          </a:xfrm>
          <a:prstGeom prst="rect">
            <a:avLst/>
          </a:prstGeom>
          <a:noFill/>
          <a:ln>
            <a:noFill/>
          </a:ln>
          <a:effectLst>
            <a:outerShdw blurRad="57150" dist="571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72" name="Google Shape;172;g2d37183ea1e_0_25"/>
          <p:cNvSpPr txBox="1"/>
          <p:nvPr/>
        </p:nvSpPr>
        <p:spPr>
          <a:xfrm>
            <a:off x="11427700" y="6180900"/>
            <a:ext cx="820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ffec0ad9b3_0_36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w="12700" cap="flat" cmpd="sng">
            <a:solidFill>
              <a:srgbClr val="FFB8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g2ffec0ad9b3_0_36"/>
          <p:cNvSpPr txBox="1"/>
          <p:nvPr/>
        </p:nvSpPr>
        <p:spPr>
          <a:xfrm>
            <a:off x="455025" y="964075"/>
            <a:ext cx="63225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OBJETIVOS ESPECÍFICOS</a:t>
            </a:r>
            <a:endParaRPr/>
          </a:p>
        </p:txBody>
      </p:sp>
      <p:pic>
        <p:nvPicPr>
          <p:cNvPr id="179" name="Google Shape;179;g2ffec0ad9b3_0_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0" name="Google Shape;180;g2ffec0ad9b3_0_36"/>
          <p:cNvGraphicFramePr/>
          <p:nvPr/>
        </p:nvGraphicFramePr>
        <p:xfrm>
          <a:off x="412150" y="1999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{192E1BCB-4317-4E6C-93F1-60DA03CB2207}</a:tableStyleId>
              </a:tblPr>
              <a:tblGrid>
                <a:gridCol w="3549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38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79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45725">
                <a:tc>
                  <a:txBody>
                    <a:bodyPr/>
                    <a:lstStyle/>
                    <a:p>
                      <a:pPr marL="3600" lvl="0" indent="-360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 b="1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¿Qué se hará?</a:t>
                      </a:r>
                      <a:endParaRPr sz="1800" b="1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75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 b="1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¿Qué no se hará?</a:t>
                      </a:r>
                      <a:endParaRPr sz="1800" b="1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75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 b="1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Limitaciones</a:t>
                      </a:r>
                      <a:endParaRPr sz="1800" b="1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27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Plataforma web de reservas.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Sin integración con sistemas no definidos.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Recursos financieros limitados.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Reservas en tiempo real.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Influencia de factores externos.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Notificaciones automáticas.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Aceptación del usuario final.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57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Informes analíticos.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57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Interfaz amigable.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7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81" name="Google Shape;181;g2ffec0ad9b3_0_36"/>
          <p:cNvSpPr txBox="1"/>
          <p:nvPr/>
        </p:nvSpPr>
        <p:spPr>
          <a:xfrm>
            <a:off x="11580100" y="6333300"/>
            <a:ext cx="82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2ffec0ad9b3_0_36"/>
          <p:cNvSpPr txBox="1"/>
          <p:nvPr/>
        </p:nvSpPr>
        <p:spPr>
          <a:xfrm>
            <a:off x="11427700" y="6180900"/>
            <a:ext cx="820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04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fa90f3fa05_0_283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w="12700" cap="flat" cmpd="sng">
            <a:solidFill>
              <a:srgbClr val="FFB8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g2fa90f3fa05_0_283"/>
          <p:cNvSpPr txBox="1"/>
          <p:nvPr/>
        </p:nvSpPr>
        <p:spPr>
          <a:xfrm>
            <a:off x="455025" y="964075"/>
            <a:ext cx="63225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MODELO DE NEGOCIO</a:t>
            </a:r>
            <a:endParaRPr/>
          </a:p>
        </p:txBody>
      </p:sp>
      <p:pic>
        <p:nvPicPr>
          <p:cNvPr id="189" name="Google Shape;189;g2fa90f3fa05_0_28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g2fa90f3fa05_0_283"/>
          <p:cNvSpPr txBox="1"/>
          <p:nvPr/>
        </p:nvSpPr>
        <p:spPr>
          <a:xfrm>
            <a:off x="11580100" y="6333300"/>
            <a:ext cx="82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2fa90f3fa05_0_283"/>
          <p:cNvSpPr txBox="1"/>
          <p:nvPr/>
        </p:nvSpPr>
        <p:spPr>
          <a:xfrm>
            <a:off x="11427700" y="6180900"/>
            <a:ext cx="820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05</a:t>
            </a:r>
            <a:endParaRPr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87D1250-096F-9AD7-043B-4C485700115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679" b="10300"/>
          <a:stretch/>
        </p:blipFill>
        <p:spPr>
          <a:xfrm>
            <a:off x="1600871" y="1433875"/>
            <a:ext cx="8928046" cy="542518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d37183ea1e_0_32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w="12700" cap="flat" cmpd="sng">
            <a:solidFill>
              <a:srgbClr val="FFB8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g2d37183ea1e_0_32"/>
          <p:cNvSpPr txBox="1"/>
          <p:nvPr/>
        </p:nvSpPr>
        <p:spPr>
          <a:xfrm>
            <a:off x="455025" y="964075"/>
            <a:ext cx="36366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 b="1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METODOLOGÍA </a:t>
            </a:r>
            <a:endParaRPr/>
          </a:p>
        </p:txBody>
      </p:sp>
      <p:sp>
        <p:nvSpPr>
          <p:cNvPr id="198" name="Google Shape;198;g2d37183ea1e_0_32"/>
          <p:cNvSpPr txBox="1"/>
          <p:nvPr/>
        </p:nvSpPr>
        <p:spPr>
          <a:xfrm>
            <a:off x="11427700" y="6180900"/>
            <a:ext cx="991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06</a:t>
            </a:r>
            <a:endParaRPr/>
          </a:p>
        </p:txBody>
      </p:sp>
      <p:pic>
        <p:nvPicPr>
          <p:cNvPr id="199" name="Google Shape;199;g2d37183ea1e_0_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g2d37183ea1e_0_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71125" y="2225950"/>
            <a:ext cx="3636500" cy="3636500"/>
          </a:xfrm>
          <a:prstGeom prst="rect">
            <a:avLst/>
          </a:prstGeom>
          <a:noFill/>
          <a:ln>
            <a:noFill/>
          </a:ln>
          <a:effectLst>
            <a:outerShdw blurRad="57150" dist="57150" dir="2154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01" name="Google Shape;201;g2d37183ea1e_0_32"/>
          <p:cNvSpPr txBox="1"/>
          <p:nvPr/>
        </p:nvSpPr>
        <p:spPr>
          <a:xfrm>
            <a:off x="382125" y="1907000"/>
            <a:ext cx="7099200" cy="42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Trabajamos con </a:t>
            </a:r>
            <a:r>
              <a:rPr lang="es-CL" sz="1800" b="1">
                <a:latin typeface="Poppins"/>
                <a:ea typeface="Poppins"/>
                <a:cs typeface="Poppins"/>
                <a:sym typeface="Poppins"/>
              </a:rPr>
              <a:t>Kanban</a:t>
            </a: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 por el enfoque visual y flexible es ideal para equipos pequeños. Nos permitió gestionar tareas de manera eficiente, priorizando dinámicamente y asegurando un flujo constante. Esto nos ayudó a: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AutoNum type="arabicPeriod"/>
            </a:pP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Visualizar el progreso de manera clara y rápida.</a:t>
            </a:r>
            <a:br>
              <a:rPr lang="es-CL" sz="1800">
                <a:latin typeface="Poppins"/>
                <a:ea typeface="Poppins"/>
                <a:cs typeface="Poppins"/>
                <a:sym typeface="Poppins"/>
              </a:rPr>
            </a:b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AutoNum type="arabicPeriod"/>
            </a:pP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Adaptar prioridades según las necesidades del proyecto.</a:t>
            </a:r>
            <a:br>
              <a:rPr lang="es-CL" sz="1800">
                <a:latin typeface="Poppins"/>
                <a:ea typeface="Poppins"/>
                <a:cs typeface="Poppins"/>
                <a:sym typeface="Poppins"/>
              </a:rPr>
            </a:b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AutoNum type="arabicPeriod"/>
            </a:pP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Mantener un ritmo constante de entregas sin interrupciones.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806</Words>
  <Application>Microsoft Office PowerPoint</Application>
  <PresentationFormat>Panorámica</PresentationFormat>
  <Paragraphs>178</Paragraphs>
  <Slides>21</Slides>
  <Notes>21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5" baseType="lpstr">
      <vt:lpstr>Poppins</vt:lpstr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Paula Javiera Cortes Narváez</dc:creator>
  <cp:lastModifiedBy>Paula Javiera Cortes Narváez</cp:lastModifiedBy>
  <cp:revision>1</cp:revision>
  <dcterms:created xsi:type="dcterms:W3CDTF">2024-08-24T05:15:00Z</dcterms:created>
  <dcterms:modified xsi:type="dcterms:W3CDTF">2024-10-28T07:19:42Z</dcterms:modified>
</cp:coreProperties>
</file>